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Questrial" pitchFamily="2" charset="0"/>
      <p:regular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HEIalFJHnwqAHTm7hRKiHyUDI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8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7419techsupport/8337776d6df24988ad2cd5c0e29e4fd1?v=47118af06a194c9fb5913898a50aa8b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-G2g6hnL6k9XNqYzyTgpXurvR2cqqxyJSdf6Gp3h3dQ/edit#heading=h.ot35kko7w8w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Dhruv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https://www.notion.so/7419techsupport/8337776d6df24988ad2cd5c0e29e4fd1?v=47118af06a194c9fb5913898a50aa8b0</a:t>
            </a: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7ad96444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ryab. i can/will cover it quick. </a:t>
            </a:r>
            <a:endParaRPr/>
          </a:p>
        </p:txBody>
      </p:sp>
      <p:sp>
        <p:nvSpPr>
          <p:cNvPr id="96" name="Google Shape;96;g1f7ad96444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df8993a9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df8993a9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cd57e8c6e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2cd57e8c6e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cbecb72f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study</a:t>
            </a:r>
            <a:endParaRPr/>
          </a:p>
        </p:txBody>
      </p:sp>
      <p:sp>
        <p:nvSpPr>
          <p:cNvPr id="56" name="Google Shape;56;g2cbecb72f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c97405e68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thanks. slide is good. </a:t>
            </a:r>
            <a:endParaRPr/>
          </a:p>
        </p:txBody>
      </p:sp>
      <p:sp>
        <p:nvSpPr>
          <p:cNvPr id="62" name="Google Shape;62;g2cc97405e68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c2b006e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https://docs.google.com/document/d/1-G2g6hnL6k9XNqYzyTgpXurvR2cqqxyJSdf6Gp3h3dQ/edit#heading=h.ot35kko7w8ws</a:t>
            </a:r>
            <a:endParaRPr b="1"/>
          </a:p>
        </p:txBody>
      </p:sp>
      <p:sp>
        <p:nvSpPr>
          <p:cNvPr id="68" name="Google Shape;68;g2cc2b006e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c2b006ec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</a:t>
            </a:r>
            <a:endParaRPr/>
          </a:p>
        </p:txBody>
      </p:sp>
      <p:sp>
        <p:nvSpPr>
          <p:cNvPr id="74" name="Google Shape;74;g2cc2b006ec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c2b006e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Michelle</a:t>
            </a:r>
            <a:endParaRPr/>
          </a:p>
        </p:txBody>
      </p:sp>
      <p:sp>
        <p:nvSpPr>
          <p:cNvPr id="81" name="Google Shape;81;g2cc2b006e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-column with FF">
  <p:cSld name="Content 2-column with FF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457198" y="1097280"/>
            <a:ext cx="8382000" cy="67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457201" y="1773143"/>
            <a:ext cx="2914260" cy="249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2"/>
          </p:nvPr>
        </p:nvSpPr>
        <p:spPr>
          <a:xfrm>
            <a:off x="3567404" y="1773143"/>
            <a:ext cx="5271793" cy="249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85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195" y="106445"/>
            <a:ext cx="1607608" cy="64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6641" y="4447309"/>
            <a:ext cx="1012556" cy="56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Slide with FF logo">
  <p:cSld name="Welcome Slide with FF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Title Slide">
  <p:cSld name="Sess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FF logo">
  <p:cSld name="Content with FF log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, Right open">
  <p:cSld name="Left Title, Right op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plus FF">
  <p:cSld name="Picture with Caption plus F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-column">
  <p:cSld name="Content 2-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457198" y="1097280"/>
            <a:ext cx="8382000" cy="67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457201" y="1773143"/>
            <a:ext cx="2914260" cy="29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2"/>
          </p:nvPr>
        </p:nvSpPr>
        <p:spPr>
          <a:xfrm>
            <a:off x="3567404" y="1773143"/>
            <a:ext cx="5271793" cy="29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85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195" y="106445"/>
            <a:ext cx="1607608" cy="64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6641" y="4447309"/>
            <a:ext cx="1012556" cy="56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198" y="1097280"/>
            <a:ext cx="8382000" cy="67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198" y="1773143"/>
            <a:ext cx="8382000" cy="282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FF0096"/>
              </a:buClr>
              <a:buSzPts val="2000"/>
              <a:buFont typeface="Questrial"/>
              <a:buChar char="•"/>
              <a:defRPr sz="20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280"/>
              </a:spcBef>
              <a:spcAft>
                <a:spcPts val="0"/>
              </a:spcAft>
              <a:buClr>
                <a:srgbClr val="FF0096"/>
              </a:buClr>
              <a:buSzPts val="2000"/>
              <a:buFont typeface="Questrial"/>
              <a:buChar char="•"/>
              <a:defRPr sz="20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280"/>
              </a:spcBef>
              <a:spcAft>
                <a:spcPts val="0"/>
              </a:spcAft>
              <a:buClr>
                <a:srgbClr val="5DBFA4"/>
              </a:buClr>
              <a:buSzPts val="2000"/>
              <a:buFont typeface="Questrial"/>
              <a:buChar char="•"/>
              <a:defRPr sz="20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280"/>
              </a:spcBef>
              <a:spcAft>
                <a:spcPts val="0"/>
              </a:spcAft>
              <a:buClr>
                <a:srgbClr val="5DBFA4"/>
              </a:buClr>
              <a:buSzPts val="2000"/>
              <a:buFont typeface="Questrial"/>
              <a:buChar char="•"/>
              <a:defRPr sz="20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•"/>
              <a:defRPr sz="20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•"/>
              <a:defRPr sz="20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•"/>
              <a:defRPr sz="20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•"/>
              <a:defRPr sz="20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7419techsupport/8337776d6df24988ad2cd5c0e29e4fd1?v=47118af06a194c9fb5913898a50aa8b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cad.onshape.com/documents?nodeId=5615cd437448ec427a1ce6bf&amp;resourceType=folder" TargetMode="External"/><Relationship Id="rId4" Type="http://schemas.openxmlformats.org/officeDocument/2006/relationships/hyperlink" Target="https://www.notion.so/7419techsupport/Technical-f0f33f7f2f1d4d138a5e969fccea522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qls7419leadership@gmail.com" TargetMode="External"/><Relationship Id="rId7" Type="http://schemas.openxmlformats.org/officeDocument/2006/relationships/hyperlink" Target="https://www.team7419.tech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martin@quarrylane.org" TargetMode="External"/><Relationship Id="rId5" Type="http://schemas.openxmlformats.org/officeDocument/2006/relationships/hyperlink" Target="mailto:ltannous@quarrylane.org" TargetMode="External"/><Relationship Id="rId4" Type="http://schemas.openxmlformats.org/officeDocument/2006/relationships/hyperlink" Target="mailto:lcox@quarrylan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-G2g6hnL6k9XNqYzyTgpXurvR2cqqxyJSdf6Gp3h3dQ/edit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SZRgTAtouf6dtZ4i_jxYEb-gKrKdoIg/view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body" idx="4294967295"/>
          </p:nvPr>
        </p:nvSpPr>
        <p:spPr>
          <a:xfrm>
            <a:off x="381000" y="1630400"/>
            <a:ext cx="5476800" cy="29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0">
                <a:uFill>
                  <a:noFill/>
                </a:uFill>
                <a:hlinkClick r:id="rId3"/>
              </a:rPr>
              <a:t>Notion</a:t>
            </a:r>
            <a:endParaRPr sz="1800"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Team generated tutorials and crash courses 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600"/>
              <a:t>Required Learning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Department Task Board</a:t>
            </a:r>
            <a:endParaRPr sz="16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Char char="●"/>
            </a:pPr>
            <a:r>
              <a:rPr lang="en-US" sz="1800" b="0"/>
              <a:t>Onshape Tutorials</a:t>
            </a:r>
            <a:endParaRPr sz="1800"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4 Weeks of Onshape tutorials to learn basics of CAD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Organized in a predetermined manner </a:t>
            </a:r>
            <a:endParaRPr sz="16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600" u="sng">
                <a:solidFill>
                  <a:schemeClr val="hlink"/>
                </a:solidFill>
                <a:hlinkClick r:id="rId5"/>
              </a:rPr>
              <a:t>Progress is graded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Char char="●"/>
            </a:pPr>
            <a:r>
              <a:rPr lang="en-US" sz="1800" b="0"/>
              <a:t>Pre-recorded Workshops and lessons</a:t>
            </a:r>
            <a:endParaRPr sz="1800"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Ex: Inheritance Machining videos</a:t>
            </a:r>
            <a:endParaRPr sz="1600" b="0"/>
          </a:p>
        </p:txBody>
      </p:sp>
      <p:sp>
        <p:nvSpPr>
          <p:cNvPr id="92" name="Google Shape;92;p6"/>
          <p:cNvSpPr txBox="1"/>
          <p:nvPr/>
        </p:nvSpPr>
        <p:spPr>
          <a:xfrm>
            <a:off x="380999" y="1019650"/>
            <a:ext cx="8382000" cy="61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 Training Materials</a:t>
            </a:r>
            <a:endParaRPr sz="36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3" name="Google Shape;93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0350" y="1564575"/>
            <a:ext cx="3355474" cy="27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7ad964443_0_3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Progression</a:t>
            </a:r>
            <a:endParaRPr sz="3600" b="1" i="0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9" name="Google Shape;99;g1f7ad964443_0_3"/>
          <p:cNvPicPr preferRelativeResize="0"/>
          <p:nvPr/>
        </p:nvPicPr>
        <p:blipFill rotWithShape="1">
          <a:blip r:embed="rId3">
            <a:alphaModFix/>
          </a:blip>
          <a:srcRect b="2181"/>
          <a:stretch/>
        </p:blipFill>
        <p:spPr>
          <a:xfrm>
            <a:off x="1597562" y="1706650"/>
            <a:ext cx="5948876" cy="3273325"/>
          </a:xfrm>
          <a:prstGeom prst="rect">
            <a:avLst/>
          </a:prstGeom>
          <a:noFill/>
          <a:ln w="38100" cap="flat" cmpd="sng">
            <a:solidFill>
              <a:srgbClr val="FF009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df8993a9b_0_1"/>
          <p:cNvSpPr txBox="1"/>
          <p:nvPr/>
        </p:nvSpPr>
        <p:spPr>
          <a:xfrm>
            <a:off x="1003800" y="2255700"/>
            <a:ext cx="71364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 contact student leadership</a:t>
            </a:r>
            <a:r>
              <a:rPr lang="en-US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0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qls7419leadership@gmail.com</a:t>
            </a:r>
            <a:endParaRPr sz="2000" b="1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Questrial"/>
                <a:ea typeface="Questrial"/>
                <a:cs typeface="Questrial"/>
                <a:sym typeface="Questrial"/>
              </a:rPr>
              <a:t>To contact mentors</a:t>
            </a:r>
            <a:r>
              <a:rPr lang="en-US" sz="2000"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Questrial"/>
                <a:ea typeface="Questrial"/>
                <a:cs typeface="Questrial"/>
                <a:sym typeface="Questrial"/>
              </a:rPr>
              <a:t>Leon Cox: </a:t>
            </a:r>
            <a:r>
              <a:rPr lang="en-US" sz="20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lcox@quarrylane.org</a:t>
            </a: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Questrial"/>
                <a:ea typeface="Questrial"/>
                <a:cs typeface="Questrial"/>
                <a:sym typeface="Questrial"/>
              </a:rPr>
              <a:t>Lina Tannous, </a:t>
            </a:r>
            <a:r>
              <a:rPr lang="en-US" sz="20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ltannous@quarrylane.org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Brian Martin, </a:t>
            </a:r>
            <a:r>
              <a:rPr lang="en-US" sz="20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bmartin@quarrylane.org</a:t>
            </a:r>
            <a:r>
              <a:rPr lang="en-US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Website</a:t>
            </a:r>
            <a:r>
              <a:rPr lang="en-US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20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7"/>
              </a:rPr>
              <a:t>team7419.tech</a:t>
            </a: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Google Shape;105;g2cdf8993a9b_0_1"/>
          <p:cNvSpPr txBox="1"/>
          <p:nvPr/>
        </p:nvSpPr>
        <p:spPr>
          <a:xfrm>
            <a:off x="0" y="1035725"/>
            <a:ext cx="9144000" cy="15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Thanks for Listening!</a:t>
            </a:r>
            <a:endParaRPr sz="65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ctrTitle" idx="4294967295"/>
          </p:nvPr>
        </p:nvSpPr>
        <p:spPr>
          <a:xfrm>
            <a:off x="886850" y="830550"/>
            <a:ext cx="73704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"/>
              <a:buNone/>
            </a:pPr>
            <a:r>
              <a:rPr lang="en-US" sz="3600">
                <a:latin typeface="Questrial"/>
                <a:ea typeface="Questrial"/>
                <a:cs typeface="Questrial"/>
                <a:sym typeface="Questrial"/>
              </a:rPr>
              <a:t>Mechanical Engineering Projects and Curriculum for FRC Build Success</a:t>
            </a:r>
            <a:endParaRPr sz="3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4294967295"/>
          </p:nvPr>
        </p:nvSpPr>
        <p:spPr>
          <a:xfrm>
            <a:off x="1875009" y="3699274"/>
            <a:ext cx="53940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 b="0">
                <a:latin typeface="Questrial"/>
                <a:ea typeface="Questrial"/>
                <a:cs typeface="Questrial"/>
                <a:sym typeface="Questrial"/>
              </a:rPr>
              <a:t>Team 7419: T.E.C.H. Support</a:t>
            </a:r>
            <a:endParaRPr sz="1500" b="0"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500" b="0">
                <a:latin typeface="Questrial"/>
                <a:ea typeface="Questrial"/>
                <a:cs typeface="Questrial"/>
                <a:sym typeface="Questrial"/>
              </a:rPr>
              <a:t>The Quarry Lane School, Dublin, CA</a:t>
            </a:r>
            <a:endParaRPr sz="1500" b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4294967295"/>
          </p:nvPr>
        </p:nvSpPr>
        <p:spPr>
          <a:xfrm>
            <a:off x="1875009" y="2842262"/>
            <a:ext cx="53940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0" i="1"/>
              <a:t>A case study on highlights, lessons learned, and takeaways for developing a robotics class</a:t>
            </a:r>
            <a:endParaRPr sz="1300" b="0" i="1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d57e8c6e8_0_3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Agenda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Google Shape;46;g2cd57e8c6e8_0_3"/>
          <p:cNvSpPr txBox="1"/>
          <p:nvPr/>
        </p:nvSpPr>
        <p:spPr>
          <a:xfrm>
            <a:off x="381000" y="1695512"/>
            <a:ext cx="84582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Introduction 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Training Structure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RIS System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Mechanical Curriculum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Build Season Planning 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Workshops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Projects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 Training Materials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Questions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body" idx="4294967295"/>
          </p:nvPr>
        </p:nvSpPr>
        <p:spPr>
          <a:xfrm>
            <a:off x="251285" y="4251385"/>
            <a:ext cx="68652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 are a student-led team based in Dublin, California. Our rookie year was 2019.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4294967295"/>
          </p:nvPr>
        </p:nvSpPr>
        <p:spPr>
          <a:xfrm>
            <a:off x="251285" y="3778370"/>
            <a:ext cx="8578608" cy="39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</a:pPr>
            <a:r>
              <a:rPr lang="en-U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3">
            <a:alphaModFix/>
          </a:blip>
          <a:srcRect b="2940"/>
          <a:stretch/>
        </p:blipFill>
        <p:spPr>
          <a:xfrm>
            <a:off x="2224825" y="121275"/>
            <a:ext cx="4631400" cy="3371400"/>
          </a:xfrm>
          <a:prstGeom prst="roundRect">
            <a:avLst>
              <a:gd name="adj" fmla="val 6727"/>
            </a:avLst>
          </a:prstGeom>
          <a:noFill/>
          <a:ln w="38100" cap="flat" cmpd="sng">
            <a:solidFill>
              <a:srgbClr val="FF009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becb72f0b_0_0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Importance of Training Structure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" name="Google Shape;59;g2cbecb72f0b_0_0"/>
          <p:cNvSpPr txBox="1"/>
          <p:nvPr/>
        </p:nvSpPr>
        <p:spPr>
          <a:xfrm>
            <a:off x="381000" y="1695499"/>
            <a:ext cx="84582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Influx of first year members (Upwards of 60 a year)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Challenges: 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Introductory training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Task distribution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Sustainable team culture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Incoming</a:t>
            </a: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members must </a:t>
            </a: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 sufficiently experienced in their respective department before build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Multi-faceted curriculum to engage members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Off-season experiences 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■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Building a swerve Everybot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■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Offseason Competitions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c97405e68_2_2"/>
          <p:cNvSpPr txBox="1">
            <a:spLocks noGrp="1"/>
          </p:cNvSpPr>
          <p:nvPr>
            <p:ph type="title" idx="4294967295"/>
          </p:nvPr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3600">
                <a:latin typeface="Questrial"/>
                <a:ea typeface="Questrial"/>
                <a:cs typeface="Questrial"/>
                <a:sym typeface="Questrial"/>
              </a:rPr>
              <a:t>Robotics Independent Study System</a:t>
            </a:r>
            <a:endParaRPr sz="3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Google Shape;65;g2cc97405e68_2_2"/>
          <p:cNvSpPr txBox="1">
            <a:spLocks noGrp="1"/>
          </p:cNvSpPr>
          <p:nvPr>
            <p:ph type="body" idx="4294967295"/>
          </p:nvPr>
        </p:nvSpPr>
        <p:spPr>
          <a:xfrm>
            <a:off x="381000" y="1695512"/>
            <a:ext cx="84582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/>
              <a:t>When done right:</a:t>
            </a:r>
            <a:endParaRPr sz="1800" b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●"/>
            </a:pPr>
            <a:r>
              <a:rPr lang="en-US" sz="1600" b="0">
                <a:latin typeface="Questrial"/>
                <a:ea typeface="Questrial"/>
                <a:cs typeface="Questrial"/>
                <a:sym typeface="Questrial"/>
              </a:rPr>
              <a:t>“Soft landing” into FRC</a:t>
            </a:r>
            <a:endParaRPr sz="1600" b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●"/>
            </a:pPr>
            <a:r>
              <a:rPr lang="en-US" sz="1600" b="0">
                <a:latin typeface="Questrial"/>
                <a:ea typeface="Questrial"/>
                <a:cs typeface="Questrial"/>
                <a:sym typeface="Questrial"/>
              </a:rPr>
              <a:t>Effective use of time and resources</a:t>
            </a:r>
            <a:endParaRPr sz="1600" b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●"/>
            </a:pPr>
            <a:r>
              <a:rPr lang="en-US" sz="1600" b="0">
                <a:latin typeface="Questrial"/>
                <a:ea typeface="Questrial"/>
                <a:cs typeface="Questrial"/>
                <a:sym typeface="Questrial"/>
              </a:rPr>
              <a:t>Easily train students into highly skilled positions </a:t>
            </a:r>
            <a:endParaRPr sz="1600" b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/>
              <a:t>Common pitfalls:</a:t>
            </a:r>
            <a:endParaRPr sz="1800" b="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●"/>
            </a:pPr>
            <a:r>
              <a:rPr lang="en-US" sz="1600" b="0">
                <a:latin typeface="Questrial"/>
                <a:ea typeface="Questrial"/>
                <a:cs typeface="Questrial"/>
                <a:sym typeface="Questrial"/>
              </a:rPr>
              <a:t>Students get out what they put in</a:t>
            </a:r>
            <a:endParaRPr sz="1600" b="0"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400"/>
              <a:buFont typeface="Questrial"/>
              <a:buChar char="○"/>
            </a:pPr>
            <a:r>
              <a:rPr lang="en-US" sz="1600"/>
              <a:t>L</a:t>
            </a:r>
            <a:r>
              <a:rPr lang="en-US" sz="1600">
                <a:latin typeface="Questrial"/>
                <a:ea typeface="Questrial"/>
                <a:cs typeface="Questrial"/>
                <a:sym typeface="Questrial"/>
              </a:rPr>
              <a:t>ack intrinsic motivation</a:t>
            </a:r>
            <a:endParaRPr sz="1600"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●"/>
            </a:pPr>
            <a:r>
              <a:rPr lang="en-US" sz="1600" b="0">
                <a:latin typeface="Questrial"/>
                <a:ea typeface="Questrial"/>
                <a:cs typeface="Questrial"/>
                <a:sym typeface="Questrial"/>
              </a:rPr>
              <a:t>High retention; low yield</a:t>
            </a:r>
            <a:endParaRPr sz="1600" b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None/>
            </a:pPr>
            <a:endParaRPr sz="16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c2b006eca_0_0"/>
          <p:cNvSpPr txBox="1"/>
          <p:nvPr/>
        </p:nvSpPr>
        <p:spPr>
          <a:xfrm>
            <a:off x="380999" y="102470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Mechanical Curriculum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" name="Google Shape;71;g2cc2b006eca_0_0"/>
          <p:cNvSpPr txBox="1"/>
          <p:nvPr/>
        </p:nvSpPr>
        <p:spPr>
          <a:xfrm>
            <a:off x="381000" y="1695500"/>
            <a:ext cx="75027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92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general curriculum is a </a:t>
            </a:r>
            <a:r>
              <a:rPr lang="en-US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day-by-day curriculum</a:t>
            </a: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that is taught to new members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Developed by mechanical leadership over the summer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Mainly designed to introduce 1st-year students to the mechanical department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Gain exposure to all areas (Fabrication, Design, Assembly) 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■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 ex: In week 1, students learned about basic hand tools, power tools, and shop machines. 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Discover specialization areas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92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2cc2b006eca_0_5"/>
          <p:cNvPicPr preferRelativeResize="0"/>
          <p:nvPr/>
        </p:nvPicPr>
        <p:blipFill rotWithShape="1">
          <a:blip r:embed="rId3">
            <a:alphaModFix/>
          </a:blip>
          <a:srcRect r="19270"/>
          <a:stretch/>
        </p:blipFill>
        <p:spPr>
          <a:xfrm>
            <a:off x="5137317" y="1555676"/>
            <a:ext cx="3789000" cy="2591400"/>
          </a:xfrm>
          <a:prstGeom prst="roundRect">
            <a:avLst>
              <a:gd name="adj" fmla="val 8422"/>
            </a:avLst>
          </a:prstGeom>
          <a:noFill/>
          <a:ln w="38100" cap="flat" cmpd="sng">
            <a:solidFill>
              <a:srgbClr val="FF009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" name="Google Shape;77;g2cc2b006eca_0_5"/>
          <p:cNvSpPr txBox="1"/>
          <p:nvPr/>
        </p:nvSpPr>
        <p:spPr>
          <a:xfrm>
            <a:off x="224549" y="990325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Workshops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8" name="Google Shape;78;g2cc2b006eca_0_5"/>
          <p:cNvSpPr txBox="1"/>
          <p:nvPr/>
        </p:nvSpPr>
        <p:spPr>
          <a:xfrm>
            <a:off x="381000" y="1555675"/>
            <a:ext cx="44886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Highly advised for students to attend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Helps motivate interested students to learn more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■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Introduction to specializations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Workshops cover a range of topics, audiences, and formats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Introductory, like intro to CAD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Advanced, like Electrical, CNC, Mechanism Design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Addresses shortfalls of RIS system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Unbalanced periods due to schedule conflicts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Smaller, more focused sessions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time and resources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c2b006eca_0_10"/>
          <p:cNvSpPr txBox="1"/>
          <p:nvPr/>
        </p:nvSpPr>
        <p:spPr>
          <a:xfrm>
            <a:off x="380999" y="1019650"/>
            <a:ext cx="8382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Projects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4" name="Google Shape;84;g2cc2b006eca_0_10"/>
          <p:cNvSpPr txBox="1"/>
          <p:nvPr/>
        </p:nvSpPr>
        <p:spPr>
          <a:xfrm>
            <a:off x="250025" y="1802675"/>
            <a:ext cx="50721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800"/>
              <a:buFont typeface="Questrial"/>
              <a:buChar char="●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Off-season projects allow for and standardized feedback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Square Project - laser cutter, drill press, basic CAD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Stamp Project</a:t>
            </a: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- CAD, 3D Printing, Tolerances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rgbClr val="FF0096"/>
              </a:buClr>
              <a:buSzPts val="1600"/>
              <a:buFont typeface="Questrial"/>
              <a:buChar char="○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Electrical Board - FRC control system and wiring best practices</a:t>
            </a:r>
            <a:br>
              <a:rPr lang="en-US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5" name="Google Shape;85;g2cc2b006eca_0_10"/>
          <p:cNvPicPr preferRelativeResize="0"/>
          <p:nvPr/>
        </p:nvPicPr>
        <p:blipFill rotWithShape="1">
          <a:blip r:embed="rId4">
            <a:alphaModFix/>
          </a:blip>
          <a:srcRect t="8922" b="29455"/>
          <a:stretch/>
        </p:blipFill>
        <p:spPr>
          <a:xfrm>
            <a:off x="4869650" y="626750"/>
            <a:ext cx="3054551" cy="25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cc2b006eca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4474" y="2571750"/>
            <a:ext cx="3162025" cy="244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On-screen Show (16:9)</PresentationFormat>
  <Paragraphs>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Roboto</vt:lpstr>
      <vt:lpstr>Questrial</vt:lpstr>
      <vt:lpstr>Essential</vt:lpstr>
      <vt:lpstr>PowerPoint Presentation</vt:lpstr>
      <vt:lpstr>Mechanical Engineering Projects and Curriculum for FRC Build Success</vt:lpstr>
      <vt:lpstr>PowerPoint Presentation</vt:lpstr>
      <vt:lpstr>Introduction</vt:lpstr>
      <vt:lpstr>PowerPoint Presentation</vt:lpstr>
      <vt:lpstr>Robotics Independent Study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Brian Martin</cp:lastModifiedBy>
  <cp:revision>1</cp:revision>
  <dcterms:created xsi:type="dcterms:W3CDTF">2017-02-15T18:38:39Z</dcterms:created>
  <dcterms:modified xsi:type="dcterms:W3CDTF">2024-04-30T20:50:38Z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</Properties>
</file>